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27" r:id="rId5"/>
    <p:sldId id="329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04" userDrawn="1">
          <p15:clr>
            <a:srgbClr val="A4A3A4"/>
          </p15:clr>
        </p15:guide>
        <p15:guide id="4" pos="373" userDrawn="1">
          <p15:clr>
            <a:srgbClr val="A4A3A4"/>
          </p15:clr>
        </p15:guide>
        <p15:guide id="5" pos="583" userDrawn="1">
          <p15:clr>
            <a:srgbClr val="A4A3A4"/>
          </p15:clr>
        </p15:guide>
        <p15:guide id="6" pos="4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94284"/>
    <a:srgbClr val="429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73487" autoAdjust="0"/>
  </p:normalViewPr>
  <p:slideViewPr>
    <p:cSldViewPr showGuides="1">
      <p:cViewPr varScale="1">
        <p:scale>
          <a:sx n="102" d="100"/>
          <a:sy n="102" d="100"/>
        </p:scale>
        <p:origin x="1872" y="102"/>
      </p:cViewPr>
      <p:guideLst>
        <p:guide orient="horz" pos="1620"/>
        <p:guide pos="2880"/>
        <p:guide pos="204"/>
        <p:guide pos="373"/>
        <p:guide pos="583"/>
        <p:guide pos="47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44" d="100"/>
          <a:sy n="144" d="100"/>
        </p:scale>
        <p:origin x="5880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bg1"/>
                </a:solidFill>
              </a:rPr>
              <a:t>Sewers</a:t>
            </a:r>
            <a:r>
              <a:rPr lang="en-US" b="1" baseline="0" dirty="0">
                <a:solidFill>
                  <a:schemeClr val="bg1"/>
                </a:solidFill>
              </a:rPr>
              <a:t> Sealed 	</a:t>
            </a:r>
            <a:endParaRPr lang="en-GB" b="1" dirty="0">
              <a:solidFill>
                <a:schemeClr val="bg1"/>
              </a:solidFill>
            </a:endParaRPr>
          </a:p>
        </c:rich>
      </c:tx>
      <c:overlay val="0"/>
      <c:spPr>
        <a:solidFill>
          <a:srgbClr val="7030A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15173811924461222"/>
          <c:y val="0.1841626476377953"/>
          <c:w val="0.69652402353616893"/>
          <c:h val="0.6540922736220472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>
                <a:solidFill>
                  <a:schemeClr val="bg1"/>
                </a:solidFill>
              </a:rPr>
              <a:t>Laterals Connections </a:t>
            </a:r>
            <a:endParaRPr lang="en-GB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24620896611584883"/>
          <c:y val="9.3749999999999997E-3"/>
        </c:manualLayout>
      </c:layout>
      <c:overlay val="0"/>
      <c:spPr>
        <a:solidFill>
          <a:srgbClr val="7030A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bg1"/>
                </a:solidFill>
              </a:rPr>
              <a:t>Sewers</a:t>
            </a:r>
            <a:r>
              <a:rPr lang="en-US" b="1" baseline="0" dirty="0">
                <a:solidFill>
                  <a:schemeClr val="bg1"/>
                </a:solidFill>
              </a:rPr>
              <a:t> Sealed 	</a:t>
            </a:r>
            <a:endParaRPr lang="en-GB" b="1" dirty="0">
              <a:solidFill>
                <a:schemeClr val="bg1"/>
              </a:solidFill>
            </a:endParaRPr>
          </a:p>
        </c:rich>
      </c:tx>
      <c:overlay val="0"/>
      <c:spPr>
        <a:solidFill>
          <a:srgbClr val="7030A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15173811924461222"/>
          <c:y val="0.1841626476377953"/>
          <c:w val="0.69652402353616893"/>
          <c:h val="0.6540922736220472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baseline="0" dirty="0">
                <a:solidFill>
                  <a:schemeClr val="bg1"/>
                </a:solidFill>
              </a:rPr>
              <a:t>Laterals Connections </a:t>
            </a:r>
            <a:endParaRPr lang="en-GB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24620896611584883"/>
          <c:y val="9.3749999999999997E-3"/>
        </c:manualLayout>
      </c:layout>
      <c:overlay val="0"/>
      <c:spPr>
        <a:solidFill>
          <a:srgbClr val="7030A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0.09136</cdr:y>
    </cdr:from>
    <cdr:to>
      <cdr:x>1</cdr:x>
      <cdr:y>0.4086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24E7C484-C004-C310-84CC-55555C34245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85518"/>
          <a:ext cx="1872207" cy="29697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0.09136</cdr:y>
    </cdr:from>
    <cdr:to>
      <cdr:x>1</cdr:x>
      <cdr:y>0.4086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24E7C484-C004-C310-84CC-55555C34245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85518"/>
          <a:ext cx="1872207" cy="296978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DB372-FA79-449F-8DB6-B85C26683502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2AEF0-DFD2-4BE5-BEA3-2C5C61F5D8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500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EE501-8ADF-4E70-B5C3-1CC582233863}" type="datetimeFigureOut">
              <a:rPr lang="en-GB" smtClean="0"/>
              <a:t>25/09/2026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4A06F-D0A9-4E2E-A4D0-A48642F3EB7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15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B440C-1CCF-EF99-D6D8-55DE8803F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D640B-5A8F-CE7B-A028-76A225437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749E9-A812-96FF-9797-CAF5243E8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E1C13-9333-B315-0E07-385AB31D14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4A06F-D0A9-4E2E-A4D0-A48642F3EB7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421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91815-84B0-A875-7D61-64E5F03AC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4B8D0-4B93-3C0F-136A-4A5087D52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E0DE26-859A-34BB-1ED9-DE1FAC76C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17CF4-9678-F251-C7E0-BB215AC2F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4A06F-D0A9-4E2E-A4D0-A48642F3EB7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19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259635" y="1707655"/>
            <a:ext cx="7883998" cy="1080120"/>
          </a:xfrm>
        </p:spPr>
        <p:txBody>
          <a:bodyPr anchor="b">
            <a:normAutofit/>
          </a:bodyPr>
          <a:lstStyle>
            <a:lvl1pPr algn="l">
              <a:lnSpc>
                <a:spcPts val="4200"/>
              </a:lnSpc>
              <a:defRPr sz="3200" b="1" i="0">
                <a:solidFill>
                  <a:schemeClr val="tx2"/>
                </a:solidFill>
                <a:latin typeface="+mj-lt"/>
                <a:cs typeface="Proxima Nova Soft Bold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35785" y="2828032"/>
            <a:ext cx="4842048" cy="504055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buNone/>
              <a:defRPr sz="1500" b="0" i="0">
                <a:solidFill>
                  <a:schemeClr val="bg2"/>
                </a:solidFill>
                <a:latin typeface="+mn-lt"/>
                <a:cs typeface="Proxima Nova Soft Regular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 Edit Master text styles    </a:t>
            </a:r>
          </a:p>
        </p:txBody>
      </p:sp>
    </p:spTree>
    <p:extLst>
      <p:ext uri="{BB962C8B-B14F-4D97-AF65-F5344CB8AC3E}">
        <p14:creationId xmlns:p14="http://schemas.microsoft.com/office/powerpoint/2010/main" val="17746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33" y="468000"/>
            <a:ext cx="8208457" cy="720000"/>
          </a:xfrm>
        </p:spPr>
        <p:txBody>
          <a:bodyPr lIns="90000"/>
          <a:lstStyle>
            <a:lvl1pPr>
              <a:defRPr sz="2000" b="1">
                <a:solidFill>
                  <a:srgbClr val="034EA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755575" y="4659983"/>
            <a:ext cx="4520654" cy="271462"/>
          </a:xfrm>
        </p:spPr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323528" y="4659982"/>
            <a:ext cx="360041" cy="27463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4CA9B3-D650-ED4C-86E7-46101AD13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8" y="1548000"/>
            <a:ext cx="8208912" cy="2967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000"/>
              </a:lnSpc>
              <a:spcBef>
                <a:spcPts val="600"/>
              </a:spcBef>
              <a:buClr>
                <a:schemeClr val="bg2"/>
              </a:buClr>
              <a:defRPr>
                <a:solidFill>
                  <a:schemeClr val="tx1"/>
                </a:solidFill>
              </a:defRPr>
            </a:lvl1pPr>
            <a:lvl2pPr>
              <a:lnSpc>
                <a:spcPts val="1800"/>
              </a:lnSpc>
              <a:spcBef>
                <a:spcPts val="600"/>
              </a:spcBef>
              <a:buClr>
                <a:schemeClr val="bg2"/>
              </a:buClr>
              <a:defRPr>
                <a:solidFill>
                  <a:schemeClr val="tx1"/>
                </a:solidFill>
              </a:defRPr>
            </a:lvl2pPr>
            <a:lvl3pPr>
              <a:lnSpc>
                <a:spcPts val="1800"/>
              </a:lnSpc>
              <a:spcBef>
                <a:spcPts val="600"/>
              </a:spcBef>
              <a:buClr>
                <a:schemeClr val="bg2"/>
              </a:buClr>
              <a:defRPr>
                <a:solidFill>
                  <a:schemeClr val="tx1"/>
                </a:solidFill>
              </a:defRPr>
            </a:lvl3pPr>
            <a:lvl4pPr>
              <a:lnSpc>
                <a:spcPts val="1800"/>
              </a:lnSpc>
              <a:spcBef>
                <a:spcPts val="600"/>
              </a:spcBef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lnSpc>
                <a:spcPts val="1800"/>
              </a:lnSpc>
              <a:spcBef>
                <a:spcPts val="600"/>
              </a:spcBef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497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7" y="468000"/>
            <a:ext cx="8208000" cy="720000"/>
          </a:xfrm>
        </p:spPr>
        <p:txBody>
          <a:bodyPr/>
          <a:lstStyle>
            <a:lvl1pPr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23528" y="4659982"/>
            <a:ext cx="360041" cy="27463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755575" y="4659983"/>
            <a:ext cx="4520654" cy="271462"/>
          </a:xfrm>
        </p:spPr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2863E-BA66-1243-B3FA-8A19F98750FA}"/>
              </a:ext>
            </a:extLst>
          </p:cNvPr>
          <p:cNvSpPr txBox="1"/>
          <p:nvPr userDrawn="1"/>
        </p:nvSpPr>
        <p:spPr>
          <a:xfrm>
            <a:off x="4718539" y="39741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45481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26988" y="684000"/>
            <a:ext cx="7812448" cy="1080000"/>
          </a:xfrm>
        </p:spPr>
        <p:txBody>
          <a:bodyPr anchor="b"/>
          <a:lstStyle>
            <a:lvl1pPr>
              <a:lnSpc>
                <a:spcPts val="3800"/>
              </a:lnSpc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00000" y="1800000"/>
            <a:ext cx="7704448" cy="5688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99419" y="4659983"/>
            <a:ext cx="4520654" cy="271462"/>
          </a:xfrm>
        </p:spPr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3528" y="4659982"/>
            <a:ext cx="360041" cy="27463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94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lide_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92001" y="684000"/>
            <a:ext cx="4140041" cy="1080000"/>
          </a:xfrm>
        </p:spPr>
        <p:txBody>
          <a:bodyPr anchor="b"/>
          <a:lstStyle>
            <a:lvl1pPr>
              <a:lnSpc>
                <a:spcPts val="38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900369" y="1800000"/>
            <a:ext cx="3288144" cy="5688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560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slide_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900369" y="1800000"/>
            <a:ext cx="3288144" cy="5688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FD5EEA-870A-5986-04C3-93D6CBEC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684000"/>
            <a:ext cx="4140041" cy="1080000"/>
          </a:xfrm>
        </p:spPr>
        <p:txBody>
          <a:bodyPr anchor="b"/>
          <a:lstStyle>
            <a:lvl1pPr>
              <a:lnSpc>
                <a:spcPts val="38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142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lide_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900369" y="1800000"/>
            <a:ext cx="3288144" cy="5688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441595-551F-64B1-CE4F-DD4B47B73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684000"/>
            <a:ext cx="4140041" cy="1080000"/>
          </a:xfrm>
        </p:spPr>
        <p:txBody>
          <a:bodyPr anchor="b"/>
          <a:lstStyle>
            <a:lvl1pPr>
              <a:lnSpc>
                <a:spcPts val="38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877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lide_4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900369" y="1800000"/>
            <a:ext cx="3288144" cy="5688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69C3D1-3D2D-D692-93E9-16C6AA33E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1" y="684000"/>
            <a:ext cx="4140041" cy="1080000"/>
          </a:xfrm>
        </p:spPr>
        <p:txBody>
          <a:bodyPr anchor="b"/>
          <a:lstStyle>
            <a:lvl1pPr>
              <a:lnSpc>
                <a:spcPts val="38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84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71426" y="1548001"/>
            <a:ext cx="3888000" cy="296796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71426" y="468000"/>
            <a:ext cx="8208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771426" y="4659983"/>
            <a:ext cx="4520654" cy="271462"/>
          </a:xfrm>
        </p:spPr>
        <p:txBody>
          <a:bodyPr/>
          <a:lstStyle/>
          <a:p>
            <a:pPr>
              <a:defRPr/>
            </a:pP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323528" y="4659982"/>
            <a:ext cx="360041" cy="27463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821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578" y="468000"/>
            <a:ext cx="8208912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575" y="4675500"/>
            <a:ext cx="4520654" cy="271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0" i="0">
                <a:solidFill>
                  <a:schemeClr val="tx1"/>
                </a:solidFill>
                <a:latin typeface="+mn-lt"/>
                <a:ea typeface="+mn-ea"/>
                <a:cs typeface="Proxima Nova Soft Regular"/>
              </a:defRPr>
            </a:lvl1pPr>
          </a:lstStyle>
          <a:p>
            <a:pPr>
              <a:defRPr/>
            </a:pPr>
            <a:endParaRPr lang="en-GB" altLang="en-US" dirty="0"/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307679" y="4675501"/>
            <a:ext cx="36004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8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68B66A6-FD11-43D4-B666-F3E94C391CA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55578" y="1548000"/>
            <a:ext cx="8208912" cy="2967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30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63" r:id="rId3"/>
    <p:sldLayoutId id="2147483664" r:id="rId4"/>
    <p:sldLayoutId id="2147483665" r:id="rId5"/>
    <p:sldLayoutId id="2147483672" r:id="rId6"/>
    <p:sldLayoutId id="2147483673" r:id="rId7"/>
    <p:sldLayoutId id="2147483674" r:id="rId8"/>
    <p:sldLayoutId id="2147483670" r:id="rId9"/>
  </p:sldLayoutIdLst>
  <p:hf hdr="0" ft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lang="en-GB" sz="2000" b="1" kern="1200" dirty="0">
          <a:solidFill>
            <a:srgbClr val="0033A0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ts val="20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§"/>
        <a:tabLst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80975" algn="l" defTabSz="914400" rtl="0" eaLnBrk="1" latinLnBrk="0" hangingPunct="1">
        <a:lnSpc>
          <a:spcPts val="18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§"/>
        <a:tabLst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622300" indent="-174625" algn="l" defTabSz="914400" rtl="0" eaLnBrk="1" latinLnBrk="0" hangingPunct="1">
        <a:lnSpc>
          <a:spcPts val="18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§"/>
        <a:tabLst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180975" algn="l" defTabSz="914400" rtl="0" eaLnBrk="1" latinLnBrk="0" hangingPunct="1">
        <a:lnSpc>
          <a:spcPts val="1800"/>
        </a:lnSpc>
        <a:spcBef>
          <a:spcPts val="600"/>
        </a:spcBef>
        <a:buClr>
          <a:schemeClr val="bg2"/>
        </a:buClr>
        <a:buFont typeface="Arial" panose="020B0604020202020204" pitchFamily="34" charset="0"/>
        <a:buChar char="–"/>
        <a:tabLst/>
        <a:defRPr lang="en-GB" sz="12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4625" algn="l" defTabSz="914400" rtl="0" eaLnBrk="1" latinLnBrk="0" hangingPunct="1">
        <a:lnSpc>
          <a:spcPts val="1800"/>
        </a:lnSpc>
        <a:spcBef>
          <a:spcPts val="600"/>
        </a:spcBef>
        <a:buClr>
          <a:schemeClr val="bg2"/>
        </a:buClr>
        <a:buFont typeface="Arial" panose="020B0604020202020204" pitchFamily="34" charset="0"/>
        <a:buChar char="»"/>
        <a:tabLst/>
        <a:defRPr lang="en-GB" sz="12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B7CD9-6C8A-8148-799B-F2A9A0401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F155F-84BC-EDAF-4594-A108DD060D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8B66A6-FD11-43D4-B666-F3E94C391CA6}" type="slidenum">
              <a:rPr lang="en-GB" smtClean="0"/>
              <a:pPr/>
              <a:t>1</a:t>
            </a:fld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A5BF60E-38CF-144A-AE1E-4D43C831A919}"/>
              </a:ext>
            </a:extLst>
          </p:cNvPr>
          <p:cNvGraphicFramePr/>
          <p:nvPr/>
        </p:nvGraphicFramePr>
        <p:xfrm>
          <a:off x="5148065" y="411510"/>
          <a:ext cx="1872207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6571940-F2F6-08E4-50F6-296C2506A8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1462802"/>
              </p:ext>
            </p:extLst>
          </p:nvPr>
        </p:nvGraphicFramePr>
        <p:xfrm>
          <a:off x="6090342" y="971798"/>
          <a:ext cx="2664755" cy="319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35D201A3-5679-0356-F12A-07E75575D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77" y="285762"/>
            <a:ext cx="8208457" cy="720000"/>
          </a:xfrm>
        </p:spPr>
        <p:txBody>
          <a:bodyPr/>
          <a:lstStyle/>
          <a:p>
            <a:r>
              <a:rPr lang="en-GB" sz="3200" dirty="0"/>
              <a:t>Appleshaw Update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8D57B-9E9F-4675-6533-00CDB30CE8B9}"/>
              </a:ext>
            </a:extLst>
          </p:cNvPr>
          <p:cNvSpPr txBox="1"/>
          <p:nvPr/>
        </p:nvSpPr>
        <p:spPr>
          <a:xfrm>
            <a:off x="6697252" y="1532006"/>
            <a:ext cx="244674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Public – 2796m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Private - 796m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Total - 3592m</a:t>
            </a:r>
          </a:p>
          <a:p>
            <a:endParaRPr lang="en-GB" sz="1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Aptos" panose="020B0004020202020204" pitchFamily="34" charset="0"/>
            </a:endParaRPr>
          </a:p>
          <a:p>
            <a:r>
              <a:rPr lang="en-GB" sz="1400" dirty="0">
                <a:latin typeface="Aptos" panose="020B0004020202020204" pitchFamily="34" charset="0"/>
              </a:rPr>
              <a:t> Completion: November 2026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530C1-017E-9391-644C-959291AEF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37" y="1093845"/>
            <a:ext cx="6000671" cy="336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75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2F02F-41AB-EFA9-A9FF-29BDF15E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A6129F-3D05-F7F0-90B5-FD52A1E24D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8B66A6-FD11-43D4-B666-F3E94C391CA6}" type="slidenum">
              <a:rPr lang="en-GB" smtClean="0"/>
              <a:pPr/>
              <a:t>2</a:t>
            </a:fld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0F25EAB-6374-8438-313F-9D08334403A4}"/>
              </a:ext>
            </a:extLst>
          </p:cNvPr>
          <p:cNvGraphicFramePr/>
          <p:nvPr/>
        </p:nvGraphicFramePr>
        <p:xfrm>
          <a:off x="5148065" y="411510"/>
          <a:ext cx="1872207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2640CA-53EA-0DF7-26CF-9735E00E421F}"/>
              </a:ext>
            </a:extLst>
          </p:cNvPr>
          <p:cNvGraphicFramePr/>
          <p:nvPr/>
        </p:nvGraphicFramePr>
        <p:xfrm>
          <a:off x="6090342" y="971798"/>
          <a:ext cx="2664755" cy="319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E7BC3647-DA8B-6A08-EFBA-49FFA998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77" y="285762"/>
            <a:ext cx="8208457" cy="720000"/>
          </a:xfrm>
        </p:spPr>
        <p:txBody>
          <a:bodyPr/>
          <a:lstStyle/>
          <a:p>
            <a:r>
              <a:rPr lang="en-GB" sz="3200" dirty="0"/>
              <a:t>Penton Mewsey Update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0147C4-418D-18E3-217D-3582065059D5}"/>
              </a:ext>
            </a:extLst>
          </p:cNvPr>
          <p:cNvSpPr txBox="1"/>
          <p:nvPr/>
        </p:nvSpPr>
        <p:spPr>
          <a:xfrm>
            <a:off x="6884441" y="1532006"/>
            <a:ext cx="205946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Public -2040m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Private - 439m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Total - 2479m</a:t>
            </a:r>
          </a:p>
          <a:p>
            <a:endParaRPr lang="en-GB" sz="1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latin typeface="Aptos" panose="020B0004020202020204" pitchFamily="34" charset="0"/>
            </a:endParaRPr>
          </a:p>
          <a:p>
            <a:r>
              <a:rPr lang="en-GB" sz="1400" dirty="0">
                <a:latin typeface="Aptos" panose="020B0004020202020204" pitchFamily="34" charset="0"/>
              </a:rPr>
              <a:t>Completion January 27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0F9AF6-3A34-B8A8-FC60-DC8CB02D1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59" y="1125201"/>
            <a:ext cx="5841944" cy="326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73264"/>
      </p:ext>
    </p:extLst>
  </p:cSld>
  <p:clrMapOvr>
    <a:masterClrMapping/>
  </p:clrMapOvr>
</p:sld>
</file>

<file path=ppt/theme/theme1.xml><?xml version="1.0" encoding="utf-8"?>
<a:theme xmlns:a="http://schemas.openxmlformats.org/drawingml/2006/main" name="Southern Water">
  <a:themeElements>
    <a:clrScheme name="Custom 6">
      <a:dk1>
        <a:srgbClr val="53565A"/>
      </a:dk1>
      <a:lt1>
        <a:srgbClr val="FFFFFF"/>
      </a:lt1>
      <a:dk2>
        <a:srgbClr val="174190"/>
      </a:dk2>
      <a:lt2>
        <a:srgbClr val="009FDF"/>
      </a:lt2>
      <a:accent1>
        <a:srgbClr val="FAB31A"/>
      </a:accent1>
      <a:accent2>
        <a:srgbClr val="779A49"/>
      </a:accent2>
      <a:accent3>
        <a:srgbClr val="00AAC6"/>
      </a:accent3>
      <a:accent4>
        <a:srgbClr val="3C92D0"/>
      </a:accent4>
      <a:accent5>
        <a:srgbClr val="A15499"/>
      </a:accent5>
      <a:accent6>
        <a:srgbClr val="DF4613"/>
      </a:accent6>
      <a:hlink>
        <a:srgbClr val="009FE3"/>
      </a:hlink>
      <a:folHlink>
        <a:srgbClr val="174172"/>
      </a:folHlink>
    </a:clrScheme>
    <a:fontScheme name="Southern Water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_template_1.potx" id="{623E3A95-BC9A-4306-B8B7-3E5FB4DBF7C7}" vid="{15E4E66A-D7F0-4F55-8CA2-D6A193A165C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A3361DA97F040A4007A0B7D9FEF44" ma:contentTypeVersion="11" ma:contentTypeDescription="Create a new document." ma:contentTypeScope="" ma:versionID="cb145bee3ec554594bb48365d33d3cff">
  <xsd:schema xmlns:xsd="http://www.w3.org/2001/XMLSchema" xmlns:xs="http://www.w3.org/2001/XMLSchema" xmlns:p="http://schemas.microsoft.com/office/2006/metadata/properties" xmlns:ns2="5477ee6a-6045-4423-8e43-980670c200b4" xmlns:ns3="b5530e12-6b97-4382-8292-ead99ab338c1" targetNamespace="http://schemas.microsoft.com/office/2006/metadata/properties" ma:root="true" ma:fieldsID="33dbcb4a6d826d69079937ed313e9b58" ns2:_="" ns3:_="">
    <xsd:import namespace="5477ee6a-6045-4423-8e43-980670c200b4"/>
    <xsd:import namespace="b5530e12-6b97-4382-8292-ead99ab33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77ee6a-6045-4423-8e43-980670c200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9b95753-e811-4a7e-9559-4122e4b6e8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530e12-6b97-4382-8292-ead99ab338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e0b7d23-e5a6-4ef9-b965-105a74c2dafc}" ma:internalName="TaxCatchAll" ma:showField="CatchAllData" ma:web="b5530e12-6b97-4382-8292-ead99ab338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77ee6a-6045-4423-8e43-980670c200b4">
      <Terms xmlns="http://schemas.microsoft.com/office/infopath/2007/PartnerControls"/>
    </lcf76f155ced4ddcb4097134ff3c332f>
    <TaxCatchAll xmlns="b5530e12-6b97-4382-8292-ead99ab338c1" xsi:nil="true"/>
  </documentManagement>
</p:properties>
</file>

<file path=customXml/itemProps1.xml><?xml version="1.0" encoding="utf-8"?>
<ds:datastoreItem xmlns:ds="http://schemas.openxmlformats.org/officeDocument/2006/customXml" ds:itemID="{3BFBF83B-4C39-4CFB-B71F-37E52D16EF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332CBE-DBE1-4770-94F2-933FD9304E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77ee6a-6045-4423-8e43-980670c200b4"/>
    <ds:schemaRef ds:uri="b5530e12-6b97-4382-8292-ead99ab33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CA123D-6E95-4B9B-8F43-A12A4EFD07A9}">
  <ds:schemaRefs>
    <ds:schemaRef ds:uri="http://schemas.microsoft.com/office/2006/metadata/properties"/>
    <ds:schemaRef ds:uri="http://schemas.microsoft.com/office/infopath/2007/PartnerControls"/>
    <ds:schemaRef ds:uri="1d33b16f-8253-46d6-88bb-bee67d58f97a"/>
    <ds:schemaRef ds:uri="d42c0452-e4d8-44ac-8b9a-6c64d89c2fb5"/>
    <ds:schemaRef ds:uri="5477ee6a-6045-4423-8e43-980670c200b4"/>
    <ds:schemaRef ds:uri="b5530e12-6b97-4382-8292-ead99ab338c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1739</TotalTime>
  <Words>45</Words>
  <Application>Microsoft Office PowerPoint</Application>
  <PresentationFormat>On-screen Show (16:9)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Wingdings</vt:lpstr>
      <vt:lpstr>Southern Water</vt:lpstr>
      <vt:lpstr>Appleshaw Update </vt:lpstr>
      <vt:lpstr>Penton Mewsey Update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Jenkins, Samuel</dc:creator>
  <cp:lastModifiedBy>Till, Carolin</cp:lastModifiedBy>
  <cp:revision>94</cp:revision>
  <cp:lastPrinted>2018-10-22T14:00:25Z</cp:lastPrinted>
  <dcterms:created xsi:type="dcterms:W3CDTF">2025-03-11T21:06:33Z</dcterms:created>
  <dcterms:modified xsi:type="dcterms:W3CDTF">2026-09-25T09:14:27Z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0x01010036DA3361DA97F040A4007A0B7D9FEF44</vt:lpwstr>
  </property>
</Properties>
</file>